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334" r:id="rId16"/>
    <p:sldId id="335" r:id="rId17"/>
    <p:sldId id="265" r:id="rId18"/>
    <p:sldId id="336" r:id="rId19"/>
    <p:sldId id="337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169"/>
  </p:normalViewPr>
  <p:slideViewPr>
    <p:cSldViewPr snapToGrid="0" snapToObjects="1">
      <p:cViewPr varScale="1">
        <p:scale>
          <a:sx n="111" d="100"/>
          <a:sy n="111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Gr27/Capstone/blob/main/SpaceX_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EDA_with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iGr27/Capstone/blob/main/EDA_with_Visualization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iGr27/Capstone/blob/main/EDA_with_Visualization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EDAwith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iGr27/Capstone/blob/main/Interactive_Visual_Analytics_with_Folium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Gr27/Capstone/blob/main/spacex_dash_app.py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r27/Capstone/blob/main/SpaceX_EDAwithSQL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SiGr27/Capstone/blob/main/EDA_with_Visualizatio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Gr27/Capstone/blob/main/SpaceX_Data%20Wrangling.ipynb" TargetMode="External"/><Relationship Id="rId5" Type="http://schemas.openxmlformats.org/officeDocument/2006/relationships/hyperlink" Target="https://github.com/SiGr27/Capstone/blob/main/SpaceX_WebScraping.ipynb" TargetMode="External"/><Relationship Id="rId4" Type="http://schemas.openxmlformats.org/officeDocument/2006/relationships/hyperlink" Target="https://github.com/SiGr27/Capstone/blob/main/SpaceX%20Data%20Collection.ipynb" TargetMode="External"/><Relationship Id="rId9" Type="http://schemas.openxmlformats.org/officeDocument/2006/relationships/hyperlink" Target="https://github.com/SiGr27/Capstone/blob/main/Machine%20Learning%20Prediction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Simon Grossrieder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24961A-2989-4356-B905-7B766EFA770D}"/>
              </a:ext>
            </a:extLst>
          </p:cNvPr>
          <p:cNvSpPr/>
          <p:nvPr/>
        </p:nvSpPr>
        <p:spPr>
          <a:xfrm>
            <a:off x="6138501" y="1506097"/>
            <a:ext cx="4899627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CSV file with the previously stored data into a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C8F5D06-D1B7-419A-AA2E-17403DB98A7C}"/>
              </a:ext>
            </a:extLst>
          </p:cNvPr>
          <p:cNvSpPr/>
          <p:nvPr/>
        </p:nvSpPr>
        <p:spPr>
          <a:xfrm>
            <a:off x="6142318" y="2418478"/>
            <a:ext cx="4891992" cy="4615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/>
              <a:t>Number of launches per site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CD169A-564E-4F09-9168-A244073B85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627" y="2306015"/>
            <a:ext cx="29937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E55CADF7-1D4B-4862-A4D7-731C0745B7E0}"/>
              </a:ext>
            </a:extLst>
          </p:cNvPr>
          <p:cNvSpPr/>
          <p:nvPr/>
        </p:nvSpPr>
        <p:spPr>
          <a:xfrm>
            <a:off x="6142318" y="3086943"/>
            <a:ext cx="489199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/>
              <a:t>Number of launches into each orbit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EC71FEC-8C15-44D8-8DD2-249F7D2ABD60}"/>
              </a:ext>
            </a:extLst>
          </p:cNvPr>
          <p:cNvSpPr/>
          <p:nvPr/>
        </p:nvSpPr>
        <p:spPr>
          <a:xfrm>
            <a:off x="6143093" y="3744837"/>
            <a:ext cx="4890442" cy="6485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  <a:r>
              <a:rPr lang="en-US" i="1" dirty="0"/>
              <a:t> </a:t>
            </a:r>
            <a:r>
              <a:rPr lang="en-US" b="1" dirty="0"/>
              <a:t>Mission outcomes per orbit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78125CB-2002-4155-8602-DD9BDCE04B9D}"/>
              </a:ext>
            </a:extLst>
          </p:cNvPr>
          <p:cNvSpPr/>
          <p:nvPr/>
        </p:nvSpPr>
        <p:spPr>
          <a:xfrm>
            <a:off x="6143093" y="4659295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i="1" dirty="0"/>
              <a:t>Class </a:t>
            </a:r>
            <a:r>
              <a:rPr lang="en-US" dirty="0"/>
              <a:t>label indicating the mission outcome as 0 = bad; 1 = successful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A206E7-EBBF-433C-9C4E-71C3BADDD83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8379358" y="2877980"/>
            <a:ext cx="417920" cy="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AD008-929A-4B60-9504-518D8F73C76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8470647" y="3627170"/>
            <a:ext cx="2353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65CCD41-D9B4-4084-955A-0B8A9C39781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8455363" y="4526343"/>
            <a:ext cx="2659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19124C-C42E-4BE4-B997-5D78B3671B2A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some basic operations on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some first insights on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for further processing.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https://github.com/SiGr27/Capstone/blob/main/SpaceX_Data%20Wrangling.ipynb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303E8307-9AF8-4C88-B660-33606DEDB699}"/>
              </a:ext>
            </a:extLst>
          </p:cNvPr>
          <p:cNvSpPr/>
          <p:nvPr/>
        </p:nvSpPr>
        <p:spPr>
          <a:xfrm>
            <a:off x="6147686" y="5564720"/>
            <a:ext cx="489044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in CSV file</a:t>
            </a:r>
            <a:endParaRPr lang="en-GB" i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D0D84C7-8220-428A-8A84-E9BABF8C1000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8446351" y="5418163"/>
            <a:ext cx="288519" cy="4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3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9445" y="1525040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scatter plot to depict how the flight number and Launch sites have an impact on the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2E2C1-3A6A-4E73-A388-A73F2082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02" y="1525040"/>
            <a:ext cx="7230953" cy="1449388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449445" y="3570168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scatter plot to depict how the payload and launch sites have an impact on the mission outcome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A19A4-56ED-474A-8AF2-D07182B14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02" y="3595677"/>
            <a:ext cx="7230953" cy="14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20" y="1359084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bar chart to depict the success rate for each orbit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449445" y="3570168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scatter plot to depict which orbit was targeted along the flights and how successful the missions were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D04CE-3967-4313-89BE-4661E36B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93" y="1180658"/>
            <a:ext cx="2482622" cy="2477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55959-E83A-43C0-A83F-99C57B5F0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11" y="3732713"/>
            <a:ext cx="4431410" cy="21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8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20" y="1359084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scatter plot to depict the payloads sent to each orbit and how successful the missions were.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770011" y="4099205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line plot to depict the evolution of the success rate along the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556A6-EFBE-4E79-8386-5F303D47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1358627"/>
            <a:ext cx="4813738" cy="225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4AF9B-4F23-4438-B893-4FA39483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41" y="3945914"/>
            <a:ext cx="2989283" cy="2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7365"/>
            <a:ext cx="9745589" cy="46802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dirty="0"/>
              <a:t>Executed Queries</a:t>
            </a:r>
          </a:p>
          <a:p>
            <a:r>
              <a:rPr lang="en-US" sz="2000" dirty="0"/>
              <a:t>Display each distinct launch site</a:t>
            </a:r>
          </a:p>
          <a:p>
            <a:r>
              <a:rPr lang="en-US" sz="2000" dirty="0"/>
              <a:t>Display (5) launches from sites starting with </a:t>
            </a:r>
            <a:r>
              <a:rPr lang="en-US" sz="2000" i="1" dirty="0"/>
              <a:t>“CCA”</a:t>
            </a:r>
          </a:p>
          <a:p>
            <a:r>
              <a:rPr lang="en-US" sz="2000" dirty="0"/>
              <a:t>Display the total payload carried for the customer </a:t>
            </a:r>
            <a:r>
              <a:rPr lang="en-US" sz="2000" i="1" dirty="0"/>
              <a:t>“NASA (CRS)”</a:t>
            </a:r>
            <a:endParaRPr lang="en-US" sz="2000" dirty="0"/>
          </a:p>
          <a:p>
            <a:r>
              <a:rPr lang="en-US" sz="2000" dirty="0"/>
              <a:t>Display the total payload carried by the booster </a:t>
            </a:r>
            <a:r>
              <a:rPr lang="en-US" sz="2000" i="1" dirty="0"/>
              <a:t>“F9 V1.1”</a:t>
            </a:r>
          </a:p>
          <a:p>
            <a:r>
              <a:rPr lang="en-US" sz="2000" dirty="0"/>
              <a:t>Display the date of the firs successful landing on a ground pad</a:t>
            </a:r>
          </a:p>
          <a:p>
            <a:r>
              <a:rPr lang="en-US" sz="2000" dirty="0"/>
              <a:t>List boosters that successfully carried a payload between 4 and 6 tons and landed on a drone ship</a:t>
            </a:r>
          </a:p>
          <a:p>
            <a:r>
              <a:rPr lang="en-US" sz="2000" dirty="0"/>
              <a:t>Count total missions grouped by their outcome</a:t>
            </a:r>
          </a:p>
          <a:p>
            <a:r>
              <a:rPr lang="en-US" sz="2000" dirty="0"/>
              <a:t>List boosters that have carried the maximum payload mass</a:t>
            </a:r>
          </a:p>
          <a:p>
            <a:r>
              <a:rPr lang="en-US" sz="2000" dirty="0"/>
              <a:t>List the failed landings on a drone ship in 2015 with the corresponding launch site and booster version</a:t>
            </a:r>
          </a:p>
          <a:p>
            <a:r>
              <a:rPr lang="en-US" sz="2000" dirty="0"/>
              <a:t>Rank the landing outcome occurrences between 2010-06-04 and 2017-03-20 (descending)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52E6D98-230E-447B-AD83-AEDE2D83A5C9}"/>
              </a:ext>
            </a:extLst>
          </p:cNvPr>
          <p:cNvSpPr txBox="1">
            <a:spLocks/>
          </p:cNvSpPr>
          <p:nvPr/>
        </p:nvSpPr>
        <p:spPr>
          <a:xfrm>
            <a:off x="628121" y="6297206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https://github.com/SiGr27/Capstone/blob/main/SpaceX_EDAwithSQL.ipynb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90834"/>
            <a:ext cx="4564117" cy="327065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000" dirty="0"/>
              <a:t>Add Circles and Markers to locate the launch sites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Add markers grouped into marker clusters for each launch. The color of the marker should indicate the mission outcome.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Add markers and polylines to indicate distances as e.g. the distance of the launch site to the next coastline.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C131F-8FD0-4505-98D5-1433A3AE2D67}"/>
              </a:ext>
            </a:extLst>
          </p:cNvPr>
          <p:cNvSpPr txBox="1"/>
          <p:nvPr/>
        </p:nvSpPr>
        <p:spPr>
          <a:xfrm>
            <a:off x="512379" y="6203476"/>
            <a:ext cx="9819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https://github.com/SiGr27/Capstone/blob/main/Interactive_Visual_Analytics_with_Folium.ipynb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BC6BD-8D8C-435C-A1BC-15EF283C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40" y="1265602"/>
            <a:ext cx="1242168" cy="952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904B6-02FC-4B6A-ABD2-2F7129A21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40" y="2285299"/>
            <a:ext cx="922100" cy="90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B8CD6-51E4-4DAE-8332-303A6E398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10" y="2285300"/>
            <a:ext cx="1328733" cy="952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668830-C198-464E-A722-5303EC03B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840" y="3545281"/>
            <a:ext cx="3673926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7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9444" y="1194913"/>
            <a:ext cx="3943879" cy="36962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600" dirty="0"/>
              <a:t>Dashboard Elements:</a:t>
            </a:r>
          </a:p>
          <a:p>
            <a:pPr marL="0" indent="0">
              <a:buNone/>
            </a:pPr>
            <a:r>
              <a:rPr lang="en-US" sz="1600" dirty="0"/>
              <a:t>Dropdown selector for the launch site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Pie chart to depict success rate of selected site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Slider to select payload range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Scatter plot indicating mission outcomes for selected payload range and launch site. Marker colors differentiate the booster versions.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https://github.com/SiGr27/Capstone/blob/main/spacex_dash_app.py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4A67AD99-CEC1-4094-B087-830C27D5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94" y="1360887"/>
            <a:ext cx="6920277" cy="34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3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4A3B5E-B1D8-406C-B626-45D12074501B}"/>
              </a:ext>
            </a:extLst>
          </p:cNvPr>
          <p:cNvSpPr txBox="1">
            <a:spLocks/>
          </p:cNvSpPr>
          <p:nvPr/>
        </p:nvSpPr>
        <p:spPr>
          <a:xfrm>
            <a:off x="574622" y="1477900"/>
            <a:ext cx="10296578" cy="484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and compare different classification models to select most performant one.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2A90FC2-85BA-452F-A2DA-AB4141226B55}"/>
              </a:ext>
            </a:extLst>
          </p:cNvPr>
          <p:cNvSpPr/>
          <p:nvPr/>
        </p:nvSpPr>
        <p:spPr>
          <a:xfrm>
            <a:off x="1296528" y="2402225"/>
            <a:ext cx="4454909" cy="4088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read from CSV file into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BB922EE-F6A3-4E12-A401-68FC0FF815C2}"/>
              </a:ext>
            </a:extLst>
          </p:cNvPr>
          <p:cNvSpPr/>
          <p:nvPr/>
        </p:nvSpPr>
        <p:spPr>
          <a:xfrm>
            <a:off x="1300702" y="3017425"/>
            <a:ext cx="4447265" cy="4667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</a:t>
            </a:r>
            <a:r>
              <a:rPr lang="en-US" i="1" dirty="0"/>
              <a:t>Class </a:t>
            </a:r>
            <a:r>
              <a:rPr lang="en-US" dirty="0"/>
              <a:t>to result variable Y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A1E4FB5-958F-45D1-8EB1-0FA43560314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3420978" y="2914068"/>
            <a:ext cx="206362" cy="35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FF6D51C-A3D8-45B9-A791-FC650A7BEADB}"/>
              </a:ext>
            </a:extLst>
          </p:cNvPr>
          <p:cNvSpPr/>
          <p:nvPr/>
        </p:nvSpPr>
        <p:spPr>
          <a:xfrm>
            <a:off x="1300702" y="3676176"/>
            <a:ext cx="4447265" cy="6663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input data to variable X and standardize using Standard Scaler</a:t>
            </a:r>
            <a:endParaRPr lang="en-GB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BC0B202-6109-4345-969C-949E7A8EEE5E}"/>
              </a:ext>
            </a:extLst>
          </p:cNvPr>
          <p:cNvSpPr/>
          <p:nvPr/>
        </p:nvSpPr>
        <p:spPr>
          <a:xfrm>
            <a:off x="1301406" y="4518522"/>
            <a:ext cx="4445856" cy="502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 into training and test sets (test size 0.2)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9CA342B-F732-4835-B9B6-D0D5A9A9A62B}"/>
              </a:ext>
            </a:extLst>
          </p:cNvPr>
          <p:cNvSpPr/>
          <p:nvPr/>
        </p:nvSpPr>
        <p:spPr>
          <a:xfrm>
            <a:off x="6333470" y="2417973"/>
            <a:ext cx="4454909" cy="14232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different models:</a:t>
            </a:r>
          </a:p>
          <a:p>
            <a:pPr algn="ctr"/>
            <a:r>
              <a:rPr lang="en-US" b="1" dirty="0"/>
              <a:t>Logistic regression</a:t>
            </a:r>
          </a:p>
          <a:p>
            <a:pPr algn="ctr"/>
            <a:r>
              <a:rPr lang="en-US" b="1" dirty="0"/>
              <a:t>Support Vector Machine</a:t>
            </a:r>
          </a:p>
          <a:p>
            <a:pPr algn="ctr"/>
            <a:r>
              <a:rPr lang="en-US" b="1" dirty="0"/>
              <a:t>Decision Tree</a:t>
            </a:r>
          </a:p>
          <a:p>
            <a:pPr algn="ctr"/>
            <a:r>
              <a:rPr lang="en-US" b="1" dirty="0"/>
              <a:t>K nearest neighbor</a:t>
            </a:r>
            <a:endParaRPr lang="en-GB" b="1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D7ABFBD-20D7-4E89-A362-EB7B4AD85C1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3428329" y="3580169"/>
            <a:ext cx="1920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E32EF8-E87D-43D4-B689-2C32716F0F3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3436358" y="4430545"/>
            <a:ext cx="17595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313CE4-9EB0-43A8-A67B-3EF84B367BC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4741129" y="1201177"/>
            <a:ext cx="2602999" cy="5036591"/>
          </a:xfrm>
          <a:prstGeom prst="bentConnector5">
            <a:avLst>
              <a:gd name="adj1" fmla="val -8782"/>
              <a:gd name="adj2" fmla="val 49955"/>
              <a:gd name="adj3" fmla="val 108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09BD49CA-228E-4F8C-97B5-4843BA860FD6}"/>
              </a:ext>
            </a:extLst>
          </p:cNvPr>
          <p:cNvSpPr/>
          <p:nvPr/>
        </p:nvSpPr>
        <p:spPr>
          <a:xfrm>
            <a:off x="6339415" y="4990126"/>
            <a:ext cx="4454205" cy="50904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models by their score and their confusion matrix</a:t>
            </a:r>
            <a:endParaRPr lang="en-GB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E9CA491-B9C3-4B11-8A98-533B46205A4E}"/>
              </a:ext>
            </a:extLst>
          </p:cNvPr>
          <p:cNvCxnSpPr>
            <a:cxnSpLocks/>
            <a:stCxn id="12" idx="2"/>
            <a:endCxn id="48" idx="0"/>
          </p:cNvCxnSpPr>
          <p:nvPr/>
        </p:nvCxnSpPr>
        <p:spPr>
          <a:xfrm rot="5400000">
            <a:off x="8431578" y="3966436"/>
            <a:ext cx="254518" cy="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C748AD21-31A9-48B3-888A-A8C2C3A92B6C}"/>
              </a:ext>
            </a:extLst>
          </p:cNvPr>
          <p:cNvSpPr txBox="1">
            <a:spLocks/>
          </p:cNvSpPr>
          <p:nvPr/>
        </p:nvSpPr>
        <p:spPr>
          <a:xfrm>
            <a:off x="381378" y="6169833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https://github.com/SiGr27/Capstone/blob/main/Machine%20Learning%20Prediction.ipynb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F087C83C-EEA1-4784-97B6-170041BD77BE}"/>
              </a:ext>
            </a:extLst>
          </p:cNvPr>
          <p:cNvSpPr/>
          <p:nvPr/>
        </p:nvSpPr>
        <p:spPr>
          <a:xfrm>
            <a:off x="6329646" y="4095783"/>
            <a:ext cx="4454205" cy="6663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optimal parameters for each model using </a:t>
            </a:r>
            <a:r>
              <a:rPr lang="en-US" dirty="0" err="1"/>
              <a:t>GridSearchCV</a:t>
            </a:r>
            <a:endParaRPr lang="en-GB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BC3D785-770D-453E-8658-BE6A3EA659C7}"/>
              </a:ext>
            </a:extLst>
          </p:cNvPr>
          <p:cNvCxnSpPr>
            <a:stCxn id="48" idx="2"/>
            <a:endCxn id="16" idx="0"/>
          </p:cNvCxnSpPr>
          <p:nvPr/>
        </p:nvCxnSpPr>
        <p:spPr>
          <a:xfrm rot="16200000" flipH="1">
            <a:off x="8447658" y="4871265"/>
            <a:ext cx="227951" cy="9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649638"/>
            <a:ext cx="9650627" cy="1777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beginning there were quite a lot of unsuccessful missions. Up from the 20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mission the success rate became quite good.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first missions were launched from CCAFS SLC40. As soon most of the missions were successful the other sites were used as well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5FEB8-ADD7-47A1-B36C-59245508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7" y="1525039"/>
            <a:ext cx="10788034" cy="21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774372"/>
            <a:ext cx="9944372" cy="24177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was not used for high payload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does not seem to have an impact on the success of the mission.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45B8E-9097-4598-ACFB-705E82CC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0155"/>
            <a:ext cx="10687961" cy="21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 orbit have 100% success so far, but these were rarely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often targeted orbits have comparable rates around 50% to 70%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C19A1-431F-4B12-B229-5ABE9EF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73" y="1510635"/>
            <a:ext cx="4138400" cy="4129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A670D-8AC6-4550-9F93-94AA5E9C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03" y="1510635"/>
            <a:ext cx="1478408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26204"/>
            <a:ext cx="9469544" cy="14931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starting phase, mostly LEO, ISS, PO and GTO were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the last flights the VLEO was regularly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is more impacted by the flight number than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CE9AE-3253-4120-B682-0F0C01E6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7197"/>
            <a:ext cx="6366910" cy="30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21087"/>
            <a:ext cx="9457355" cy="14212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a higher success rate with high payloads.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a lower success rate with high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other orbits there is no obvious correlation observable.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C55A8-FBF1-4530-A598-49D21C4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4" y="1420956"/>
            <a:ext cx="6469063" cy="30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80113"/>
            <a:ext cx="9238693" cy="10012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positive trend of the success rate over the years is clearly visible.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remarkable decrease of the average success rate happened in 2018.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5F4AA-B543-460C-B6A3-C2E8093A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0549"/>
            <a:ext cx="5255056" cy="31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78701"/>
            <a:ext cx="9745589" cy="18982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launch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for SpaceX launches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DEEF9-D6BF-4217-B16C-B83144EF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4079"/>
            <a:ext cx="1028789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89443"/>
            <a:ext cx="9745589" cy="11875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5 launches from CCAFS LC-40 happened in the early years of the SpaceX program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missions were all successful, but none of the landings.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1373F-A0E4-4327-B729-B24C675C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4" y="1397327"/>
            <a:ext cx="1133954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680" y="2488555"/>
            <a:ext cx="9745589" cy="14260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transported about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46 tons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material and equipment in the space for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CRS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3AF3D-AA18-4694-AD35-6A86CD5E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9" y="1459218"/>
            <a:ext cx="1055477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1417"/>
            <a:ext cx="9745589" cy="19230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transported by F9 v1.1 booster weights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54458"/>
            <a:ext cx="8736640" cy="334060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data from different sources (SpaceX API and 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(Visually, Interactive and Data Wrangling)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data for further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predictive classifier models (Decision Tree, Logistic regression, KNN and SVN)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allow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first stage landings at about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83% accuracy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a ground pad happened 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December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22th, 2015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35399"/>
            <a:ext cx="9745589" cy="12446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listed boosters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7CEDD-2768-4154-A221-AE6BE30F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3" y="1510489"/>
            <a:ext cx="1426257" cy="18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429001"/>
            <a:ext cx="9745589" cy="27479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only failure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flight, SpaceX has a very high mission success rate.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977B-B382-4D93-BA8C-9726BA1C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1136"/>
            <a:ext cx="3823570" cy="16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1600" y="1595436"/>
            <a:ext cx="6045199" cy="1858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F9 B5 were used for max payload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maximum carried payloads is 15.6 tons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43FDE-B8B0-40D5-9B13-5E2A83C6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6824"/>
            <a:ext cx="2989189" cy="48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70399"/>
            <a:ext cx="9745589" cy="1706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 two landing attempts on a drone ship failed.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were launched from CCAFS LC-40 with a booster F9 v1.1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E3B0A-B109-4C4D-9A19-A28F9B9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42601"/>
            <a:ext cx="6022333" cy="17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8335" y="1554366"/>
            <a:ext cx="8407276" cy="39193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mentioned time period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third of the boosters had no landing attempts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third of the boosters were attempted to land on a drone ship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FBBA0-5727-426C-805E-7022C38E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28967"/>
            <a:ext cx="2108325" cy="2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896693"/>
            <a:ext cx="9745589" cy="19897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the United States of America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near LA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sites are near Orlando Florida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the launch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D2090-4231-4C63-9243-133DC9FF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67099"/>
            <a:ext cx="4578337" cy="2328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20052D-EC83-4381-80C8-93675F25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04" y="1367099"/>
            <a:ext cx="2953346" cy="23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9DC53-995B-4A82-9D4B-A0B8EDD3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244" y="1367098"/>
            <a:ext cx="2549859" cy="1245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8C813A-5F75-4B17-A18E-46592A13C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245" y="2795181"/>
            <a:ext cx="2549859" cy="9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1245"/>
            <a:ext cx="9745589" cy="13457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LV-39A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happened from CCAFS SLC-40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EC288-1CF2-4254-8A0B-2391BFF7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1066"/>
            <a:ext cx="2095682" cy="189754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ED7642-39A5-4C2A-B552-6C571FD2CE53}"/>
              </a:ext>
            </a:extLst>
          </p:cNvPr>
          <p:cNvSpPr txBox="1">
            <a:spLocks/>
          </p:cNvSpPr>
          <p:nvPr/>
        </p:nvSpPr>
        <p:spPr>
          <a:xfrm>
            <a:off x="770010" y="3726074"/>
            <a:ext cx="2095683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VAFB SLC-4E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0BD90C-4F63-4A3C-B0CA-ED82687FC74C}"/>
              </a:ext>
            </a:extLst>
          </p:cNvPr>
          <p:cNvSpPr txBox="1">
            <a:spLocks/>
          </p:cNvSpPr>
          <p:nvPr/>
        </p:nvSpPr>
        <p:spPr>
          <a:xfrm>
            <a:off x="3155858" y="3694958"/>
            <a:ext cx="2095683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LC-40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75CFD9-27DB-4F25-A006-672C430C3D82}"/>
              </a:ext>
            </a:extLst>
          </p:cNvPr>
          <p:cNvSpPr txBox="1">
            <a:spLocks/>
          </p:cNvSpPr>
          <p:nvPr/>
        </p:nvSpPr>
        <p:spPr>
          <a:xfrm>
            <a:off x="5251541" y="3694958"/>
            <a:ext cx="2410500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SLC-40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A4C34CA-0AA2-404C-B90B-979CF812DC95}"/>
              </a:ext>
            </a:extLst>
          </p:cNvPr>
          <p:cNvSpPr txBox="1">
            <a:spLocks/>
          </p:cNvSpPr>
          <p:nvPr/>
        </p:nvSpPr>
        <p:spPr>
          <a:xfrm>
            <a:off x="7753003" y="3679400"/>
            <a:ext cx="2410500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KSC LC-39A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460EFE-2DA6-4C48-82C1-CAF9064E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411" y="1575015"/>
            <a:ext cx="1861875" cy="1853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42A1F-555D-41E7-BDA3-061AFF3FB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55"/>
          <a:stretch/>
        </p:blipFill>
        <p:spPr>
          <a:xfrm>
            <a:off x="3062891" y="1550550"/>
            <a:ext cx="2095682" cy="1935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7E02BC-E6B5-40C4-B2EE-CC7BBAB8B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739" y="1575015"/>
            <a:ext cx="1875110" cy="1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86547"/>
            <a:ext cx="8597827" cy="11189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located 1.36 km apart from the ocean.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Coastline distance of 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ABB82-1DA0-4D18-BF0B-A60C738B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36" y="1508594"/>
            <a:ext cx="4482525" cy="29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34207"/>
            <a:ext cx="5660840" cy="409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provide cheaper rocket launches due to reused first stages.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other competitors it would be highly beneficial if they knew whether SpaceX could reuse the first stage or not.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if the landing of Falcon 9 first stages will be successful or not using data analysis on different launching parameters.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31771"/>
            <a:ext cx="9745589" cy="23451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successful launches have been launched from KSC-LC-39A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per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1B13-4505-4474-A999-0708F974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2663"/>
            <a:ext cx="10687962" cy="20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3875313"/>
            <a:ext cx="10551583" cy="23016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than 3 out of 4 launches from KSC LC-39A are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C15E3-1970-434A-8307-8042BECC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573665"/>
            <a:ext cx="10723945" cy="21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038599"/>
            <a:ext cx="10450645" cy="2138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does not have a direct impact on a successful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V1.0 and V1.1 were still quite unsuccessful where the other versions became more reliable.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8CFAC-3655-4FFE-B113-829C2D1E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6774"/>
            <a:ext cx="10651978" cy="235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14800" y="1880558"/>
            <a:ext cx="5743903" cy="401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Decision tree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the worst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B050"/>
                </a:solidFill>
                <a:latin typeface="Abadi"/>
              </a:rPr>
              <a:t>All other models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equally well on the test data.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88A21-2FD8-4794-AA5B-6127E56F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96282"/>
            <a:ext cx="3086367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87006"/>
            <a:ext cx="9477960" cy="78198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confusion matrix of the logistic regression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predictions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AE921-ECC3-4CBE-A24E-F2F4544C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8738"/>
            <a:ext cx="4725856" cy="35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 83% prediction accuracy can be expected.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all tend to predict some false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samples would allow to tune the models.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726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Notebooks, data and code are available on GitHub: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06DB3B-1D4B-4E17-BFDF-74830E858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989639"/>
              </p:ext>
            </p:extLst>
          </p:nvPr>
        </p:nvGraphicFramePr>
        <p:xfrm>
          <a:off x="770011" y="1811020"/>
          <a:ext cx="8128000" cy="3840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94943">
                  <a:extLst>
                    <a:ext uri="{9D8B030D-6E8A-4147-A177-3AD203B41FA5}">
                      <a16:colId xmlns:a16="http://schemas.microsoft.com/office/drawing/2014/main" val="3441836760"/>
                    </a:ext>
                  </a:extLst>
                </a:gridCol>
                <a:gridCol w="5933057">
                  <a:extLst>
                    <a:ext uri="{9D8B030D-6E8A-4147-A177-3AD203B41FA5}">
                      <a16:colId xmlns:a16="http://schemas.microsoft.com/office/drawing/2014/main" val="1942694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4"/>
                        </a:rPr>
                        <a:t>https://github.com/SiGr27/Capstone/blob/main/SpaceX%20Data%20Collection.ipynb</a:t>
                      </a:r>
                      <a:endParaRPr lang="en-US" sz="1800" b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30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Scraping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5"/>
                        </a:rPr>
                        <a:t>https://github.com/SiGr27/Capstone/blob/main/SpaceX_WebScraping.ipynb</a:t>
                      </a:r>
                      <a:endParaRPr 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Wrangling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6"/>
                        </a:rPr>
                        <a:t>https://github.com/SiGr27/Capstone/blob/main/SpaceX_Data%20Wrangling.ipynb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EDA with data </a:t>
                      </a:r>
                      <a:r>
                        <a:rPr lang="en-US" dirty="0" err="1"/>
                        <a:t>visualiztaion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  <a:hlinkClick r:id="rId7"/>
                        </a:rPr>
                        <a:t>https://github.com/SiGr27/Capstone/blob/main/EDA_with_Visualization.ipynb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EDA with SQL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  <a:hlinkClick r:id="rId8"/>
                        </a:rPr>
                        <a:t>https://github.com/SiGr27/Capstone/blob/main/SpaceX_EDAwithSQL.ipynb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3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prediction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9"/>
                        </a:rPr>
                        <a:t>https://github.com/SiGr27/Capstone/blob/main/Machine%20Learning%20Prediction.ipynb</a:t>
                      </a:r>
                      <a:endParaRPr lang="en-US" sz="280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82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4858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used to pull data on rocket launches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Wikipedia page on Falcon 9 launches and landing outcomes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</a:t>
            </a:r>
            <a:r>
              <a:rPr lang="en-US" sz="7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indicating mission outcome (which needs to be predicted)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models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tune them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evaluate their score and confusion matrix.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0938"/>
            <a:ext cx="10515600" cy="471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datasets were separately imported and prepared for analysis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0003FFD1-8EDF-4147-8592-334D7B86AF1C}"/>
              </a:ext>
            </a:extLst>
          </p:cNvPr>
          <p:cNvSpPr/>
          <p:nvPr/>
        </p:nvSpPr>
        <p:spPr>
          <a:xfrm>
            <a:off x="1198180" y="2312276"/>
            <a:ext cx="2417379" cy="630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Data</a:t>
            </a:r>
            <a:endParaRPr lang="en-GB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F8BC7C90-67D7-47D9-8258-1D96D81C6ED2}"/>
              </a:ext>
            </a:extLst>
          </p:cNvPr>
          <p:cNvSpPr/>
          <p:nvPr/>
        </p:nvSpPr>
        <p:spPr>
          <a:xfrm>
            <a:off x="1255988" y="3276180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 with SpaceX API</a:t>
            </a:r>
            <a:endParaRPr lang="en-GB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67A101D-AF9A-4A22-987F-9447E223D4F2}"/>
              </a:ext>
            </a:extLst>
          </p:cNvPr>
          <p:cNvSpPr/>
          <p:nvPr/>
        </p:nvSpPr>
        <p:spPr>
          <a:xfrm>
            <a:off x="1255989" y="4222111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Pandas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E9FA637-EAA5-4838-BAE3-7C2F323CE1BC}"/>
              </a:ext>
            </a:extLst>
          </p:cNvPr>
          <p:cNvSpPr/>
          <p:nvPr/>
        </p:nvSpPr>
        <p:spPr>
          <a:xfrm>
            <a:off x="6252405" y="2312276"/>
            <a:ext cx="2417379" cy="630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 page on Falcon 9 launches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0E80E2AD-08A6-4C49-A613-52A16D9B43B7}"/>
              </a:ext>
            </a:extLst>
          </p:cNvPr>
          <p:cNvSpPr/>
          <p:nvPr/>
        </p:nvSpPr>
        <p:spPr>
          <a:xfrm>
            <a:off x="5994276" y="3276180"/>
            <a:ext cx="293363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 on Wikipedia page using Beautiful soup </a:t>
            </a:r>
            <a:endParaRPr lang="en-GB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82E04CB-1DDD-45E4-93DC-0A7BD3FDF2BB}"/>
              </a:ext>
            </a:extLst>
          </p:cNvPr>
          <p:cNvSpPr/>
          <p:nvPr/>
        </p:nvSpPr>
        <p:spPr>
          <a:xfrm>
            <a:off x="5993007" y="4217671"/>
            <a:ext cx="293363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Pandas </a:t>
            </a:r>
            <a:r>
              <a:rPr lang="en-US" dirty="0" err="1"/>
              <a:t>Dataframe</a:t>
            </a:r>
            <a:r>
              <a:rPr lang="en-US" dirty="0"/>
              <a:t> with fetched table data</a:t>
            </a:r>
            <a:endParaRPr lang="en-GB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333DBEB-7DEC-4A0F-A038-22ECBD91B28C}"/>
              </a:ext>
            </a:extLst>
          </p:cNvPr>
          <p:cNvSpPr/>
          <p:nvPr/>
        </p:nvSpPr>
        <p:spPr>
          <a:xfrm>
            <a:off x="3692510" y="5412925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</a:t>
            </a:r>
            <a:endParaRPr lang="en-GB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6A2390-DE3A-4D29-998D-6C258ED9761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2240229" y="3109537"/>
            <a:ext cx="333283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F433F81-6866-4A2E-977A-67CBD02EBA54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16200000" flipH="1">
            <a:off x="2240230" y="4055468"/>
            <a:ext cx="333283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4F2200C-C1C9-4A77-9237-95961BC6A8C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7294454" y="3109538"/>
            <a:ext cx="333283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AE6C0D1-FBE7-4FC9-8F6B-C9B4000954C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7296039" y="4052615"/>
            <a:ext cx="328843" cy="126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F34A85-4EA2-47CF-9DBC-50EA257E2AEB}"/>
              </a:ext>
            </a:extLst>
          </p:cNvPr>
          <p:cNvCxnSpPr>
            <a:stCxn id="7" idx="2"/>
            <a:endCxn id="18" idx="0"/>
          </p:cNvCxnSpPr>
          <p:nvPr/>
        </p:nvCxnSpPr>
        <p:spPr>
          <a:xfrm rot="16200000" flipH="1">
            <a:off x="3336049" y="3905581"/>
            <a:ext cx="578166" cy="243652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C08C5D7-EC8A-4674-9695-A82A3D2CB945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5400000">
            <a:off x="5860306" y="3813406"/>
            <a:ext cx="582606" cy="261643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content of the Wikipedia page on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was wrangled using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 Soup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extract data from the tables on the webpage.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https://github.com/SiGr27/Capstone/blob/main/SpaceX%20Data%20Collection.ipynb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06CF3718-9B0A-4605-A0C5-E6305B823501}"/>
              </a:ext>
            </a:extLst>
          </p:cNvPr>
          <p:cNvSpPr/>
          <p:nvPr/>
        </p:nvSpPr>
        <p:spPr>
          <a:xfrm>
            <a:off x="6664287" y="1474563"/>
            <a:ext cx="4454206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launch data in JSON from SpaceX API </a:t>
            </a:r>
            <a:r>
              <a:rPr lang="en-US" dirty="0" err="1"/>
              <a:t>url</a:t>
            </a:r>
            <a:r>
              <a:rPr lang="en-US" dirty="0"/>
              <a:t>. </a:t>
            </a:r>
            <a:endParaRPr lang="en-GB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C149221-4577-4C0C-8073-977A68AEE12E}"/>
              </a:ext>
            </a:extLst>
          </p:cNvPr>
          <p:cNvSpPr/>
          <p:nvPr/>
        </p:nvSpPr>
        <p:spPr>
          <a:xfrm>
            <a:off x="6667758" y="2386944"/>
            <a:ext cx="4447265" cy="4667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into </a:t>
            </a:r>
            <a:r>
              <a:rPr lang="en-US" i="1" dirty="0"/>
              <a:t>pandas </a:t>
            </a:r>
            <a:r>
              <a:rPr lang="en-US" i="1" dirty="0" err="1"/>
              <a:t>dataframe</a:t>
            </a:r>
            <a:endParaRPr lang="en-GB" i="1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B78360-CA94-46CD-9DFD-7288A97FBF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80653" y="2274481"/>
            <a:ext cx="22492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ACC6A0A2-A9DB-42CE-8BC6-A93B65028FEE}"/>
              </a:ext>
            </a:extLst>
          </p:cNvPr>
          <p:cNvSpPr/>
          <p:nvPr/>
        </p:nvSpPr>
        <p:spPr>
          <a:xfrm>
            <a:off x="6667758" y="3083794"/>
            <a:ext cx="4447265" cy="941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launch request rocket, launch site, payload and core data through SpaceX API </a:t>
            </a:r>
            <a:endParaRPr lang="en-GB" i="1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43B7155-24FF-4DA4-A093-A8F311FC224A}"/>
              </a:ext>
            </a:extLst>
          </p:cNvPr>
          <p:cNvSpPr/>
          <p:nvPr/>
        </p:nvSpPr>
        <p:spPr>
          <a:xfrm>
            <a:off x="6668462" y="4246181"/>
            <a:ext cx="4445856" cy="502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for </a:t>
            </a:r>
            <a:r>
              <a:rPr lang="en-US" i="1" dirty="0"/>
              <a:t>Falcon 9 </a:t>
            </a:r>
            <a:r>
              <a:rPr lang="en-US" dirty="0"/>
              <a:t> boosters</a:t>
            </a:r>
            <a:endParaRPr lang="en-GB" i="1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583462BC-B5CC-40D7-97A1-955F953D09FC}"/>
              </a:ext>
            </a:extLst>
          </p:cNvPr>
          <p:cNvSpPr/>
          <p:nvPr/>
        </p:nvSpPr>
        <p:spPr>
          <a:xfrm>
            <a:off x="6663936" y="4974599"/>
            <a:ext cx="4454909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missing values</a:t>
            </a:r>
          </a:p>
          <a:p>
            <a:pPr algn="ctr"/>
            <a:r>
              <a:rPr lang="en-US" i="1" dirty="0"/>
              <a:t>Mean </a:t>
            </a:r>
            <a:r>
              <a:rPr lang="en-US" dirty="0"/>
              <a:t>for missing payloads</a:t>
            </a:r>
            <a:endParaRPr lang="en-GB" i="1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3059936-4CCC-4010-B734-6AD1994FF0A0}"/>
              </a:ext>
            </a:extLst>
          </p:cNvPr>
          <p:cNvCxnSpPr>
            <a:cxnSpLocks/>
          </p:cNvCxnSpPr>
          <p:nvPr/>
        </p:nvCxnSpPr>
        <p:spPr>
          <a:xfrm rot="5400000">
            <a:off x="8778059" y="2968738"/>
            <a:ext cx="23011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EDE9940-9801-4416-ADC8-2848A8A7A2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82756" y="4135821"/>
            <a:ext cx="2207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BDE5FB-BBEA-48AC-A750-F826F4B45BEC}"/>
              </a:ext>
            </a:extLst>
          </p:cNvPr>
          <p:cNvCxnSpPr>
            <a:cxnSpLocks/>
          </p:cNvCxnSpPr>
          <p:nvPr/>
        </p:nvCxnSpPr>
        <p:spPr>
          <a:xfrm rot="5400000">
            <a:off x="8780132" y="4861615"/>
            <a:ext cx="2259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15E7E5D-1279-49C2-B20D-7C7C332CF0A0}"/>
              </a:ext>
            </a:extLst>
          </p:cNvPr>
          <p:cNvSpPr/>
          <p:nvPr/>
        </p:nvSpPr>
        <p:spPr>
          <a:xfrm>
            <a:off x="6664288" y="5810305"/>
            <a:ext cx="4454205" cy="4016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in CSV file</a:t>
            </a:r>
            <a:endParaRPr lang="en-GB" i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9B91ED1-D353-43DD-947C-FF3399674B0B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rot="5400000">
            <a:off x="8781991" y="5700905"/>
            <a:ext cx="21880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24961A-2989-4356-B905-7B766EFA770D}"/>
              </a:ext>
            </a:extLst>
          </p:cNvPr>
          <p:cNvSpPr/>
          <p:nvPr/>
        </p:nvSpPr>
        <p:spPr>
          <a:xfrm>
            <a:off x="6138501" y="1506097"/>
            <a:ext cx="4899627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HTML content of </a:t>
            </a:r>
            <a:r>
              <a:rPr lang="en-US" dirty="0" err="1"/>
              <a:t>Wikipadia</a:t>
            </a:r>
            <a:r>
              <a:rPr lang="en-US" dirty="0"/>
              <a:t> page on </a:t>
            </a:r>
            <a:r>
              <a:rPr lang="en-US" i="1" dirty="0"/>
              <a:t>Falcon 9 </a:t>
            </a:r>
            <a:r>
              <a:rPr lang="en-US" dirty="0"/>
              <a:t> launches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C8F5D06-D1B7-419A-AA2E-17403DB98A7C}"/>
              </a:ext>
            </a:extLst>
          </p:cNvPr>
          <p:cNvSpPr/>
          <p:nvPr/>
        </p:nvSpPr>
        <p:spPr>
          <a:xfrm>
            <a:off x="6142318" y="2418478"/>
            <a:ext cx="4891992" cy="4615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i="1" dirty="0" err="1"/>
              <a:t>Bueatiful</a:t>
            </a:r>
            <a:r>
              <a:rPr lang="en-US" i="1" dirty="0"/>
              <a:t> Soup </a:t>
            </a:r>
            <a:r>
              <a:rPr lang="en-US" dirty="0"/>
              <a:t>object of content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CD169A-564E-4F09-9168-A244073B85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627" y="2306015"/>
            <a:ext cx="29937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E55CADF7-1D4B-4862-A4D7-731C0745B7E0}"/>
              </a:ext>
            </a:extLst>
          </p:cNvPr>
          <p:cNvSpPr/>
          <p:nvPr/>
        </p:nvSpPr>
        <p:spPr>
          <a:xfrm>
            <a:off x="6142318" y="3086943"/>
            <a:ext cx="489199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tables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EC71FEC-8C15-44D8-8DD2-249F7D2ABD60}"/>
              </a:ext>
            </a:extLst>
          </p:cNvPr>
          <p:cNvSpPr/>
          <p:nvPr/>
        </p:nvSpPr>
        <p:spPr>
          <a:xfrm>
            <a:off x="6143093" y="3744837"/>
            <a:ext cx="4890442" cy="6485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From the first launch table get columns and prepare launch dictionary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78125CB-2002-4155-8602-DD9BDCE04B9D}"/>
              </a:ext>
            </a:extLst>
          </p:cNvPr>
          <p:cNvSpPr/>
          <p:nvPr/>
        </p:nvSpPr>
        <p:spPr>
          <a:xfrm>
            <a:off x="6143093" y="4659295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dictionary going through each table and extracting the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A206E7-EBBF-433C-9C4E-71C3BADDD83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8379358" y="2877980"/>
            <a:ext cx="417920" cy="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AD008-929A-4B60-9504-518D8F73C76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8470647" y="3627170"/>
            <a:ext cx="2353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65CCD41-D9B4-4084-955A-0B8A9C39781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8256897" y="4718463"/>
            <a:ext cx="656489" cy="6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19124C-C42E-4BE4-B997-5D78B3671B2A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was used to request data on past SpaceX rocket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https://github.com/SiGr27/Capstone/blob/main/SpaceX_WebScraping.ipynb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303E8307-9AF8-4C88-B660-33606DEDB699}"/>
              </a:ext>
            </a:extLst>
          </p:cNvPr>
          <p:cNvSpPr/>
          <p:nvPr/>
        </p:nvSpPr>
        <p:spPr>
          <a:xfrm>
            <a:off x="6147686" y="5564720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from dictionary and save into CSV file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279397A-172F-49D3-BCC8-5ECA54FA2DA2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rot="16200000" flipH="1">
            <a:off x="8446351" y="5418163"/>
            <a:ext cx="288519" cy="4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2013</Words>
  <Application>Microsoft Office PowerPoint</Application>
  <PresentationFormat>Widescreen</PresentationFormat>
  <Paragraphs>274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Simon Grossrieder</cp:lastModifiedBy>
  <cp:revision>245</cp:revision>
  <dcterms:created xsi:type="dcterms:W3CDTF">2021-04-29T18:58:34Z</dcterms:created>
  <dcterms:modified xsi:type="dcterms:W3CDTF">2022-12-05T22:16:01Z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